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6" r:id="rId13"/>
    <p:sldId id="277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393" autoAdjust="0"/>
  </p:normalViewPr>
  <p:slideViewPr>
    <p:cSldViewPr snapToGrid="0">
      <p:cViewPr varScale="1">
        <p:scale>
          <a:sx n="64" d="100"/>
          <a:sy n="64" d="100"/>
        </p:scale>
        <p:origin x="-250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AE2333-32D9-4E04-9F0C-5EF77293748E}" type="datetimeFigureOut">
              <a:rPr lang="en-US"/>
              <a:pPr>
                <a:defRPr/>
              </a:pPr>
              <a:t>9/13/2024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CE3014-C3B1-41FD-AA90-8516055BC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EA97BA-3BEC-42BA-BBB6-8CCEFD0872CB}" type="datetimeFigureOut">
              <a:rPr lang="en-US"/>
              <a:pPr>
                <a:defRPr/>
              </a:pPr>
              <a:t>9/13/2024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5FB038-E99A-401D-9925-CF63E06870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 purchased a LASER etching and cutting machine I use it mostly for etching ceramic tiles, cutting boards, basswood and whatever I can fit under the LASER. But I actually bought it for modeling, so I finally decided that I would design, etch, cut and build a model for my railroad. </a:t>
            </a:r>
          </a:p>
          <a:p>
            <a:pPr>
              <a:spcBef>
                <a:spcPct val="0"/>
              </a:spcBef>
            </a:pPr>
            <a:r>
              <a:rPr lang="en-US" smtClean="0"/>
              <a:t>This clinic will discuss that project. First let’s review the equipment and software I used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B34C59-3467-41D3-9BE1-55F419BEB54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Describe LASER operation</a:t>
            </a:r>
          </a:p>
          <a:p>
            <a:pPr>
              <a:spcBef>
                <a:spcPct val="0"/>
              </a:spcBef>
            </a:pPr>
            <a:r>
              <a:rPr lang="en-US" smtClean="0"/>
              <a:t>Discuss the need of the hood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48CF1A-2AAC-489C-B826-A6DEDA5E8A2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Created a 1 column table</a:t>
            </a:r>
          </a:p>
          <a:p>
            <a:pPr>
              <a:spcBef>
                <a:spcPct val="0"/>
              </a:spcBef>
            </a:pPr>
            <a:r>
              <a:rPr lang="en-US" smtClean="0"/>
              <a:t>Next slide discusses colors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1F5440-EFC3-4AEF-829F-37B322FD56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Discuss colors as layers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00EE22-D5AD-4BAD-A5C1-B545B27140C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031C13-7351-4A59-819D-5BDB1E10D83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1588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6" name="Rectangle 10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1588" y="0"/>
            <a:ext cx="12188825" cy="68580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7" name="Rectangle 12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440363" y="639763"/>
            <a:ext cx="6111875" cy="557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594" y="1328058"/>
            <a:ext cx="5096630" cy="3378338"/>
          </a:xfrm>
        </p:spPr>
        <p:txBody>
          <a:bodyPr anchor="b"/>
          <a:lstStyle>
            <a:lvl1pPr>
              <a:defRPr sz="5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Picture Placeholder 1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763" y="635000"/>
            <a:ext cx="4800600" cy="557847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2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8480" y="4668045"/>
            <a:ext cx="5096630" cy="1000125"/>
          </a:xfrm>
        </p:spPr>
        <p:txBody>
          <a:bodyPr>
            <a:noAutofit/>
          </a:bodyPr>
          <a:lstStyle>
            <a:lvl1pPr>
              <a:defRPr sz="2400" b="0" cap="all" spc="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914400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9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0884" y="1481580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010884" y="2069955"/>
            <a:ext cx="4727735" cy="3873646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5"/>
          </p:nvPr>
        </p:nvSpPr>
        <p:spPr>
          <a:xfrm>
            <a:off x="6457949" y="1481579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3"/>
          </p:nvPr>
        </p:nvSpPr>
        <p:spPr>
          <a:xfrm>
            <a:off x="6457949" y="2069955"/>
            <a:ext cx="4727735" cy="3873646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0" name="Date Placeholder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2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4A58F525-176D-4AE2-A524-EE96B3D4D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914400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648935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48935" y="2057605"/>
            <a:ext cx="3519028" cy="3885996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8"/>
          </p:nvPr>
        </p:nvSpPr>
        <p:spPr>
          <a:xfrm>
            <a:off x="4336486" y="146640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7"/>
          </p:nvPr>
        </p:nvSpPr>
        <p:spPr>
          <a:xfrm>
            <a:off x="4336486" y="2057605"/>
            <a:ext cx="3519028" cy="3885996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6"/>
          </p:nvPr>
        </p:nvSpPr>
        <p:spPr>
          <a:xfrm>
            <a:off x="8024037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5"/>
          </p:nvPr>
        </p:nvSpPr>
        <p:spPr>
          <a:xfrm>
            <a:off x="8024037" y="2057605"/>
            <a:ext cx="3519028" cy="3885996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3" name="Date Placeholder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4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359A607C-DE69-49AA-AB57-0E70FCCA1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0"/>
            <a:ext cx="12192000" cy="985838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  <a:solidFill>
            <a:schemeClr val="bg2">
              <a:lumMod val="75000"/>
            </a:schemeClr>
          </a:solidFill>
        </p:spPr>
        <p:txBody>
          <a:bodyPr tIns="274320"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6867" y="0"/>
            <a:ext cx="4665133" cy="2222500"/>
          </a:xfrm>
          <a:custGeom>
            <a:avLst/>
            <a:gdLst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254000 h 2222500"/>
              <a:gd name="connsiteX5" fmla="*/ 0 w 4665133"/>
              <a:gd name="connsiteY5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254000 h 2222500"/>
              <a:gd name="connsiteX6" fmla="*/ 0 w 4665133"/>
              <a:gd name="connsiteY6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567267 h 2222500"/>
              <a:gd name="connsiteX6" fmla="*/ 0 w 4665133"/>
              <a:gd name="connsiteY6" fmla="*/ 254000 h 2222500"/>
              <a:gd name="connsiteX7" fmla="*/ 0 w 4665133"/>
              <a:gd name="connsiteY7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8467 w 4673600"/>
              <a:gd name="connsiteY6" fmla="*/ 567267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618067 w 4673600"/>
              <a:gd name="connsiteY6" fmla="*/ 270934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87866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62466 h 2222500"/>
              <a:gd name="connsiteX8" fmla="*/ 0 w 4665133"/>
              <a:gd name="connsiteY8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5133" h="2222500">
                <a:moveTo>
                  <a:pt x="0" y="0"/>
                </a:moveTo>
                <a:lnTo>
                  <a:pt x="4665133" y="0"/>
                </a:lnTo>
                <a:lnTo>
                  <a:pt x="4665133" y="2222500"/>
                </a:lnTo>
                <a:lnTo>
                  <a:pt x="0" y="2222500"/>
                </a:lnTo>
                <a:lnTo>
                  <a:pt x="0" y="1261533"/>
                </a:lnTo>
                <a:lnTo>
                  <a:pt x="601133" y="1261534"/>
                </a:lnTo>
                <a:cubicBezTo>
                  <a:pt x="603955" y="931334"/>
                  <a:pt x="606778" y="601134"/>
                  <a:pt x="609600" y="270934"/>
                </a:cubicBezTo>
                <a:lnTo>
                  <a:pt x="8467" y="26246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4656" y="2316047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5939" y="4634050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2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2B7961F-F743-4443-84DC-B9E975EA9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3429000"/>
            <a:ext cx="12192000" cy="2801938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23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63588" y="3429000"/>
            <a:ext cx="10664825" cy="22494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2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63588" y="5678488"/>
            <a:ext cx="10661650" cy="163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/>
          <a:lstStyle>
            <a:lvl1pPr>
              <a:defRPr b="0" cap="all" spc="600" baseline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" name="Picture Placeholder 3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588" y="642938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Picture Placeholder 3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2338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3" name="Picture Placeholder 3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0470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2" name="Picture Placeholder 3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8301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2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3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0602C528-8778-4C68-A30C-A6D7155B1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4064000" y="0"/>
            <a:ext cx="8128000" cy="985838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Picture Placeholder 1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0671" y="0"/>
            <a:ext cx="3000249" cy="3382963"/>
          </a:xfrm>
          <a:custGeom>
            <a:avLst/>
            <a:gdLst>
              <a:gd name="connsiteX0" fmla="*/ 0 w 2999232"/>
              <a:gd name="connsiteY0" fmla="*/ 0 h 3382963"/>
              <a:gd name="connsiteX1" fmla="*/ 2999232 w 2999232"/>
              <a:gd name="connsiteY1" fmla="*/ 0 h 3382963"/>
              <a:gd name="connsiteX2" fmla="*/ 2999232 w 2999232"/>
              <a:gd name="connsiteY2" fmla="*/ 3382963 h 3382963"/>
              <a:gd name="connsiteX3" fmla="*/ 0 w 2999232"/>
              <a:gd name="connsiteY3" fmla="*/ 3382963 h 3382963"/>
              <a:gd name="connsiteX4" fmla="*/ 0 w 2999232"/>
              <a:gd name="connsiteY4" fmla="*/ 0 h 3382963"/>
              <a:gd name="connsiteX0" fmla="*/ 0 w 2999232"/>
              <a:gd name="connsiteY0" fmla="*/ 0 h 3382963"/>
              <a:gd name="connsiteX1" fmla="*/ 968249 w 2999232"/>
              <a:gd name="connsiteY1" fmla="*/ 0 h 3382963"/>
              <a:gd name="connsiteX2" fmla="*/ 2999232 w 2999232"/>
              <a:gd name="connsiteY2" fmla="*/ 0 h 3382963"/>
              <a:gd name="connsiteX3" fmla="*/ 2999232 w 2999232"/>
              <a:gd name="connsiteY3" fmla="*/ 3382963 h 3382963"/>
              <a:gd name="connsiteX4" fmla="*/ 0 w 2999232"/>
              <a:gd name="connsiteY4" fmla="*/ 3382963 h 3382963"/>
              <a:gd name="connsiteX5" fmla="*/ 0 w 2999232"/>
              <a:gd name="connsiteY5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2999232 w 3000249"/>
              <a:gd name="connsiteY2" fmla="*/ 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5199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249" h="3382963">
                <a:moveTo>
                  <a:pt x="0" y="0"/>
                </a:moveTo>
                <a:lnTo>
                  <a:pt x="968249" y="0"/>
                </a:lnTo>
                <a:lnTo>
                  <a:pt x="967232" y="284480"/>
                </a:lnTo>
                <a:lnTo>
                  <a:pt x="3000249" y="284480"/>
                </a:lnTo>
                <a:lnTo>
                  <a:pt x="2999232" y="3382963"/>
                </a:lnTo>
                <a:lnTo>
                  <a:pt x="0" y="33829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997708" cy="338296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2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75038"/>
            <a:ext cx="6096000" cy="33829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dirty="0"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E9C6370D-5F14-471F-9826-90CCAF987E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951538" y="1568450"/>
            <a:ext cx="6240462" cy="37211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763" y="642938"/>
            <a:ext cx="4814887" cy="2667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412" y="3631470"/>
            <a:ext cx="4814887" cy="25627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2241" y="2365374"/>
            <a:ext cx="5136671" cy="2635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1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84F863EB-F27C-4A79-9122-7607EC3F8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914400"/>
            <a:ext cx="6094413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482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5"/>
            <a:ext cx="6769706" cy="191097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182880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4657726"/>
            <a:ext cx="6769100" cy="731838"/>
          </a:xfrm>
          <a:solidFill>
            <a:schemeClr val="tx2"/>
          </a:solidFill>
        </p:spPr>
        <p:txBody>
          <a:bodyPr>
            <a:noAutofit/>
          </a:bodyPr>
          <a:lstStyle>
            <a:lvl1pPr marL="228600">
              <a:defRPr sz="1500" cap="all" spc="6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7987" y="1735958"/>
            <a:ext cx="10318036" cy="42762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Date Placeholder 1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6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7D0A6256-FD41-4ACC-A831-52F71222FC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5875" y="2066925"/>
            <a:ext cx="9610725" cy="3630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Date Placeholder 1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6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37C23AA3-95E2-4CC3-850E-1C109580C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7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951538" y="1803400"/>
            <a:ext cx="6240462" cy="32527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2" y="2025650"/>
            <a:ext cx="5058209" cy="2355732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925" y="0"/>
            <a:ext cx="5408613" cy="6858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492857" y="4381382"/>
            <a:ext cx="5058209" cy="395405"/>
          </a:xfrm>
        </p:spPr>
        <p:txBody>
          <a:bodyPr anchor="t"/>
          <a:lstStyle>
            <a:lvl1pPr>
              <a:defRPr b="0" cap="all" spc="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8" name="Date Placeholder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11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D06AEE4F-ADA3-4866-A73F-06C58DF460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-1588" y="1633538"/>
            <a:ext cx="12192001" cy="5224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-4763" y="1641475"/>
            <a:ext cx="12192001" cy="5224463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8236" y="1887311"/>
            <a:ext cx="11395528" cy="434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Date Placeholder 1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8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B3DE375C-D61E-413F-BBF1-7D79B77622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-1588" y="1633538"/>
            <a:ext cx="12192001" cy="5224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4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-4763" y="1641475"/>
            <a:ext cx="12192001" cy="5224463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19250"/>
            <a:ext cx="105156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1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Date Placeholder 1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8" name="Slide Number Placeholder 1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232323">
                    <a:lumMod val="90000"/>
                    <a:lumOff val="10000"/>
                  </a:srgbClr>
                </a:solidFill>
              </a:defRPr>
            </a:lvl1pPr>
          </a:lstStyle>
          <a:p>
            <a:pPr>
              <a:defRPr/>
            </a:pPr>
            <a:fld id="{FAF72056-A983-4966-B5EC-25DB450CC3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12192000" cy="985838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350838" y="279400"/>
            <a:ext cx="11476037" cy="9874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476250"/>
            <a:ext cx="10904537" cy="688975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63" y="1639888"/>
            <a:ext cx="10904537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6150" y="6356350"/>
            <a:ext cx="303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763" y="6356350"/>
            <a:ext cx="6291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688" y="6356350"/>
            <a:ext cx="844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6F5E4D-5EAF-417C-B04C-A43F73CD7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2400" b="1" kern="1200" spc="15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Meiryo UI" pitchFamily="34" charset="-128"/>
        </a:defRPr>
      </a:lvl9pPr>
    </p:titleStyle>
    <p:bodyStyle>
      <a:lvl1pPr algn="l" rtl="0" fontAlgn="base">
        <a:lnSpc>
          <a:spcPct val="150000"/>
        </a:lnSpc>
        <a:spcBef>
          <a:spcPts val="1500"/>
        </a:spcBef>
        <a:spcAft>
          <a:spcPct val="0"/>
        </a:spcAft>
        <a:buClr>
          <a:schemeClr val="accent2"/>
        </a:buClr>
        <a:defRPr sz="1500" b="1" kern="1200" spc="150">
          <a:solidFill>
            <a:schemeClr val="tx1"/>
          </a:solidFill>
          <a:latin typeface="+mn-lt"/>
          <a:ea typeface="+mn-ea"/>
          <a:cs typeface="+mn-cs"/>
        </a:defRPr>
      </a:lvl1pPr>
      <a:lvl2pPr algn="l" rtl="0" fontAlgn="base">
        <a:lnSpc>
          <a:spcPct val="150000"/>
        </a:lnSpc>
        <a:spcBef>
          <a:spcPts val="500"/>
        </a:spcBef>
        <a:spcAft>
          <a:spcPct val="0"/>
        </a:spcAft>
        <a:buClr>
          <a:schemeClr val="accent2"/>
        </a:buClr>
        <a:defRPr sz="15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algn="l" rtl="0" fontAlgn="base">
        <a:lnSpc>
          <a:spcPct val="150000"/>
        </a:lnSpc>
        <a:spcBef>
          <a:spcPts val="500"/>
        </a:spcBef>
        <a:spcAft>
          <a:spcPct val="0"/>
        </a:spcAft>
        <a:buClr>
          <a:schemeClr val="accent2"/>
        </a:buClr>
        <a:defRPr sz="14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algn="l" rtl="0" fontAlgn="base">
        <a:lnSpc>
          <a:spcPct val="150000"/>
        </a:lnSpc>
        <a:spcBef>
          <a:spcPts val="500"/>
        </a:spcBef>
        <a:spcAft>
          <a:spcPct val="0"/>
        </a:spcAft>
        <a:buClr>
          <a:schemeClr val="accent2"/>
        </a:buClr>
        <a:defRPr sz="14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algn="l" rtl="0" fontAlgn="base">
        <a:lnSpc>
          <a:spcPct val="150000"/>
        </a:lnSpc>
        <a:spcBef>
          <a:spcPts val="500"/>
        </a:spcBef>
        <a:spcAft>
          <a:spcPct val="0"/>
        </a:spcAft>
        <a:buClr>
          <a:schemeClr val="accent2"/>
        </a:buClr>
        <a:defRPr sz="14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0" y="1328738"/>
            <a:ext cx="5097463" cy="337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LASER Etch and Cut a Building Model</a:t>
            </a:r>
          </a:p>
        </p:txBody>
      </p:sp>
      <p:pic>
        <p:nvPicPr>
          <p:cNvPr id="17410" name="Picture Placeholder 12" descr="Diagram, engineering drawing, blueprints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 bwMode="auto"/>
      </p:pic>
      <p:sp>
        <p:nvSpPr>
          <p:cNvPr id="4" name="Subtitle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8363" y="4668838"/>
            <a:ext cx="5097462" cy="1000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Ken Mattern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Testing and Cutting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Result</a:t>
            </a:r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F6411322-F933-4989-A967-AC2943BCC169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379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1093788"/>
            <a:ext cx="734695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Painting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Test Painting</a:t>
            </a:r>
          </a:p>
        </p:txBody>
      </p:sp>
      <p:sp>
        <p:nvSpPr>
          <p:cNvPr id="34819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A563A870-28A9-45BF-ADBC-CF77AFD7CEBD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48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1093788"/>
            <a:ext cx="734695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539750" y="2370138"/>
            <a:ext cx="25812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Concern about</a:t>
            </a:r>
          </a:p>
          <a:p>
            <a:r>
              <a:rPr lang="en-US">
                <a:latin typeface="Meiryo UI" pitchFamily="34" charset="-128"/>
              </a:rPr>
              <a:t>warping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What kind of paint?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Other options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Important to </a:t>
            </a:r>
          </a:p>
          <a:p>
            <a:r>
              <a:rPr lang="en-US">
                <a:latin typeface="Meiryo UI" pitchFamily="34" charset="-128"/>
              </a:rPr>
              <a:t>preserve the visibility</a:t>
            </a:r>
          </a:p>
          <a:p>
            <a:r>
              <a:rPr lang="en-US">
                <a:latin typeface="Meiryo UI" pitchFamily="34" charset="-128"/>
              </a:rPr>
              <a:t>of the siding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Painting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Final Painting</a:t>
            </a:r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D27E7BAD-1494-43C6-9C41-39FC2384D2F9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12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539750" y="2370138"/>
            <a:ext cx="243998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Meiryo UI" pitchFamily="34" charset="-128"/>
              </a:rPr>
              <a:t>Use pastel stick chalk and</a:t>
            </a:r>
            <a:br>
              <a:rPr lang="en-US" sz="1400">
                <a:latin typeface="Meiryo UI" pitchFamily="34" charset="-128"/>
              </a:rPr>
            </a:br>
            <a:r>
              <a:rPr lang="en-US" sz="1400">
                <a:latin typeface="Meiryo UI" pitchFamily="34" charset="-128"/>
              </a:rPr>
              <a:t>stiff brush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Brush on powder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Spray with Dullcoat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Spray paint doors and </a:t>
            </a:r>
          </a:p>
          <a:p>
            <a:r>
              <a:rPr lang="en-US" sz="1400">
                <a:latin typeface="Meiryo UI" pitchFamily="34" charset="-128"/>
              </a:rPr>
              <a:t>windows white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Windows and doors </a:t>
            </a:r>
          </a:p>
          <a:p>
            <a:r>
              <a:rPr lang="en-US" sz="1400">
                <a:latin typeface="Meiryo UI" pitchFamily="34" charset="-128"/>
              </a:rPr>
              <a:t>snaped in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Glass is clear plastic from</a:t>
            </a:r>
          </a:p>
          <a:p>
            <a:r>
              <a:rPr lang="en-US" sz="1400">
                <a:latin typeface="Meiryo UI" pitchFamily="34" charset="-128"/>
              </a:rPr>
              <a:t>an Atlas turnout package</a:t>
            </a:r>
          </a:p>
          <a:p>
            <a:endParaRPr lang="en-US" sz="1400">
              <a:latin typeface="Meiryo UI" pitchFamily="34" charset="-128"/>
            </a:endParaRPr>
          </a:p>
          <a:p>
            <a:r>
              <a:rPr lang="en-US" sz="1400">
                <a:latin typeface="Meiryo UI" pitchFamily="34" charset="-128"/>
              </a:rPr>
              <a:t>Used canopy glue</a:t>
            </a:r>
          </a:p>
        </p:txBody>
      </p:sp>
      <p:pic>
        <p:nvPicPr>
          <p:cNvPr id="3584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1108075"/>
            <a:ext cx="734695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Assembly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Assembly</a:t>
            </a:r>
          </a:p>
        </p:txBody>
      </p:sp>
      <p:sp>
        <p:nvSpPr>
          <p:cNvPr id="36867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3F66070-3C7C-4C60-934D-26DB51435643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539750" y="2370138"/>
            <a:ext cx="25654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My favorite assembly</a:t>
            </a:r>
          </a:p>
          <a:p>
            <a:r>
              <a:rPr lang="en-US">
                <a:latin typeface="Meiryo UI" pitchFamily="34" charset="-128"/>
              </a:rPr>
              <a:t>Tool – Legos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Perfectly square and</a:t>
            </a:r>
          </a:p>
          <a:p>
            <a:r>
              <a:rPr lang="en-US">
                <a:latin typeface="Meiryo UI" pitchFamily="34" charset="-128"/>
              </a:rPr>
              <a:t>Infinitely adjustable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Use canopy glue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Assembled on wax</a:t>
            </a:r>
          </a:p>
          <a:p>
            <a:r>
              <a:rPr lang="en-US">
                <a:latin typeface="Meiryo UI" pitchFamily="34" charset="-128"/>
              </a:rPr>
              <a:t>Paper over foam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Pins hold everything </a:t>
            </a:r>
          </a:p>
          <a:p>
            <a:r>
              <a:rPr lang="en-US">
                <a:latin typeface="Meiryo UI" pitchFamily="34" charset="-128"/>
              </a:rPr>
              <a:t>in place</a:t>
            </a:r>
          </a:p>
        </p:txBody>
      </p:sp>
      <p:pic>
        <p:nvPicPr>
          <p:cNvPr id="368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1108075"/>
            <a:ext cx="734695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Assembly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/>
              <a:t>The Roof</a:t>
            </a:r>
          </a:p>
        </p:txBody>
      </p:sp>
      <p:sp>
        <p:nvSpPr>
          <p:cNvPr id="37891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230806E-9D62-4E95-92EE-85BC97E923CC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539750" y="2370138"/>
            <a:ext cx="34401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Scan and resize size shingles</a:t>
            </a:r>
          </a:p>
          <a:p>
            <a:r>
              <a:rPr lang="en-US">
                <a:latin typeface="Meiryo UI" pitchFamily="34" charset="-128"/>
              </a:rPr>
              <a:t>from another kit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Print on peel  and stick</a:t>
            </a:r>
          </a:p>
          <a:p>
            <a:r>
              <a:rPr lang="en-US">
                <a:latin typeface="Meiryo UI" pitchFamily="34" charset="-128"/>
              </a:rPr>
              <a:t>shipping label paper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Attach to roof after</a:t>
            </a:r>
          </a:p>
          <a:p>
            <a:r>
              <a:rPr lang="en-US">
                <a:latin typeface="Meiryo UI" pitchFamily="34" charset="-128"/>
              </a:rPr>
              <a:t>assembly</a:t>
            </a:r>
          </a:p>
        </p:txBody>
      </p:sp>
      <p:pic>
        <p:nvPicPr>
          <p:cNvPr id="3789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370138"/>
            <a:ext cx="4111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All Finished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/>
              <a:t>And There You Are</a:t>
            </a:r>
          </a:p>
        </p:txBody>
      </p:sp>
      <p:sp>
        <p:nvSpPr>
          <p:cNvPr id="38915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FAF83154-3D60-41A0-AA86-8CAEF800EFD9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15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539750" y="2370138"/>
            <a:ext cx="22447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A two car garage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LASER etched and</a:t>
            </a:r>
          </a:p>
          <a:p>
            <a:r>
              <a:rPr lang="en-US">
                <a:latin typeface="Meiryo UI" pitchFamily="34" charset="-128"/>
              </a:rPr>
              <a:t>cut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Colored with stick</a:t>
            </a:r>
          </a:p>
          <a:p>
            <a:r>
              <a:rPr lang="en-US">
                <a:latin typeface="Meiryo UI" pitchFamily="34" charset="-128"/>
              </a:rPr>
              <a:t>pastel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Assembled with</a:t>
            </a:r>
          </a:p>
          <a:p>
            <a:r>
              <a:rPr lang="en-US">
                <a:latin typeface="Meiryo UI" pitchFamily="34" charset="-128"/>
              </a:rPr>
              <a:t>canopy glue</a:t>
            </a:r>
          </a:p>
          <a:p>
            <a:endParaRPr lang="en-US">
              <a:latin typeface="Meiryo UI" pitchFamily="34" charset="-128"/>
            </a:endParaRPr>
          </a:p>
          <a:p>
            <a:endParaRPr lang="en-US">
              <a:latin typeface="Meiryo UI" pitchFamily="34" charset="-128"/>
            </a:endParaRPr>
          </a:p>
        </p:txBody>
      </p:sp>
      <p:pic>
        <p:nvPicPr>
          <p:cNvPr id="38918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0488" y="3559175"/>
            <a:ext cx="316071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Lessons Learned</a:t>
            </a:r>
          </a:p>
        </p:txBody>
      </p:sp>
      <p:sp>
        <p:nvSpPr>
          <p:cNvPr id="39938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E2B8E4E2-49CF-4AA5-9ECD-CCE9F10FB1D8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9940" name="TextBox 9"/>
          <p:cNvSpPr txBox="1">
            <a:spLocks noChangeArrowheads="1"/>
          </p:cNvSpPr>
          <p:nvPr/>
        </p:nvSpPr>
        <p:spPr bwMode="auto">
          <a:xfrm>
            <a:off x="539750" y="2370138"/>
            <a:ext cx="3175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Measure carefully</a:t>
            </a:r>
          </a:p>
          <a:p>
            <a:r>
              <a:rPr lang="en-US">
                <a:latin typeface="Meiryo UI" pitchFamily="34" charset="-128"/>
              </a:rPr>
              <a:t>I had to redo the roof cuts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Do test etches and cuts</a:t>
            </a:r>
          </a:p>
          <a:p>
            <a:r>
              <a:rPr lang="en-US">
                <a:latin typeface="Meiryo UI" pitchFamily="34" charset="-128"/>
              </a:rPr>
              <a:t>Basswood is inexpensive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Don’t be afraid to redo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 sz="4000" b="1" i="1">
                <a:latin typeface="Meiryo UI" pitchFamily="34" charset="-128"/>
              </a:rPr>
              <a:t>Have fun!</a:t>
            </a:r>
          </a:p>
        </p:txBody>
      </p:sp>
      <p:sp>
        <p:nvSpPr>
          <p:cNvPr id="12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/>
              <a:t>Lessons Learned</a:t>
            </a:r>
          </a:p>
        </p:txBody>
      </p:sp>
      <p:pic>
        <p:nvPicPr>
          <p:cNvPr id="3994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1231900"/>
            <a:ext cx="511651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Questions</a:t>
            </a:r>
          </a:p>
        </p:txBody>
      </p:sp>
      <p:sp>
        <p:nvSpPr>
          <p:cNvPr id="40962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E9B5C7C8-4FF8-4A0A-9390-0417075E3194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17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1135063" y="2447925"/>
            <a:ext cx="10810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0" b="1" i="1">
                <a:latin typeface="Meiryo UI" pitchFamily="34" charset="-128"/>
              </a:rPr>
              <a:t>?</a:t>
            </a:r>
          </a:p>
        </p:txBody>
      </p:sp>
      <p:sp>
        <p:nvSpPr>
          <p:cNvPr id="12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/>
              <a:t>Questions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27388" y="1050925"/>
            <a:ext cx="892175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LASER Equipment</a:t>
            </a:r>
          </a:p>
        </p:txBody>
      </p:sp>
      <p:sp>
        <p:nvSpPr>
          <p:cNvPr id="7" name="Content Placeholder 6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011238" y="2070100"/>
            <a:ext cx="4727575" cy="38735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 Trees 5.5 Watt LASER Etcher &amp; Cutter With Protective Glasses</a:t>
            </a:r>
            <a:br>
              <a:rPr lang="en-US" dirty="0"/>
            </a:br>
            <a:r>
              <a:rPr lang="en-US" dirty="0"/>
              <a:t>Amazon, $154.00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Dust/Vent Hood</a:t>
            </a:r>
            <a:br>
              <a:rPr lang="en-US" dirty="0"/>
            </a:br>
            <a:r>
              <a:rPr lang="en-US" dirty="0"/>
              <a:t>Amazon, $43.19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Exhaust Fan</a:t>
            </a:r>
            <a:br>
              <a:rPr lang="en-US" dirty="0"/>
            </a:br>
            <a:r>
              <a:rPr lang="en-US" dirty="0" err="1"/>
              <a:t>GigaParts</a:t>
            </a:r>
            <a:r>
              <a:rPr lang="en-US" dirty="0"/>
              <a:t>, $6.99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Air Assist Pump</a:t>
            </a:r>
            <a:br>
              <a:rPr lang="en-US" dirty="0"/>
            </a:br>
            <a:r>
              <a:rPr lang="en-US" dirty="0"/>
              <a:t>Amazon,$53.99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Less than $300.00 Total</a:t>
            </a:r>
          </a:p>
        </p:txBody>
      </p:sp>
      <p:sp>
        <p:nvSpPr>
          <p:cNvPr id="10" name="Content Placeholder 9">
            <a:extLst>
              <a:ext uri="{FF2B5EF4-FFF2-40B4-BE49-F238E27FC236}"/>
            </a:extLst>
          </p:cNvPr>
          <p:cNvSpPr>
            <a:spLocks noGrp="1"/>
          </p:cNvSpPr>
          <p:nvPr>
            <p:ph idx="15"/>
          </p:nvPr>
        </p:nvSpPr>
        <p:spPr>
          <a:xfrm>
            <a:off x="6457950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Software</a:t>
            </a:r>
          </a:p>
        </p:txBody>
      </p:sp>
      <p:sp>
        <p:nvSpPr>
          <p:cNvPr id="8" name="Content Placeholder 7">
            <a:extLst>
              <a:ext uri="{FF2B5EF4-FFF2-40B4-BE49-F238E27FC236}"/>
            </a:extLst>
          </p:cNvPr>
          <p:cNvSpPr>
            <a:spLocks noGrp="1"/>
          </p:cNvSpPr>
          <p:nvPr>
            <p:ph idx="13"/>
          </p:nvPr>
        </p:nvSpPr>
        <p:spPr>
          <a:xfrm>
            <a:off x="6457950" y="2070100"/>
            <a:ext cx="4727575" cy="3873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Corel Draw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    Export to </a:t>
            </a:r>
            <a:r>
              <a:rPr lang="en-US" dirty="0" err="1">
                <a:cs typeface="Arial" panose="020B0604020202020204" pitchFamily="34" charset="0"/>
              </a:rPr>
              <a:t>AutoCad</a:t>
            </a:r>
            <a:r>
              <a:rPr lang="en-US" dirty="0">
                <a:cs typeface="Arial" panose="020B0604020202020204" pitchFamily="34" charset="0"/>
              </a:rPr>
              <a:t> format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cs typeface="Arial" panose="020B0604020202020204" pitchFamily="34" charset="0"/>
              </a:rPr>
              <a:t>LightBurn</a:t>
            </a:r>
            <a:endParaRPr lang="en-US" dirty="0"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     $60.00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     Used For This Project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     Better LASER Control</a:t>
            </a:r>
          </a:p>
          <a:p>
            <a:pPr marL="2857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cs typeface="Arial" panose="020B0604020202020204" pitchFamily="34" charset="0"/>
              </a:rPr>
              <a:t>LaserGRBL</a:t>
            </a:r>
            <a:endParaRPr lang="en-US" b="1" dirty="0">
              <a:cs typeface="Arial" panose="020B0604020202020204" pitchFamily="34" charset="0"/>
            </a:endParaRPr>
          </a:p>
          <a:p>
            <a:pPr marL="285750" lvl="4" indent="-285750" fontAlgn="auto"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     Free     </a:t>
            </a:r>
          </a:p>
          <a:p>
            <a:pPr marL="285750" lvl="4" indent="-285750" fontAlgn="auto"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     Good for General Purpose Etching</a:t>
            </a:r>
          </a:p>
        </p:txBody>
      </p:sp>
      <p:sp>
        <p:nvSpPr>
          <p:cNvPr id="19462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6DE5EC7-4359-4EDB-AC8F-AC891563CC37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LASER Equipment</a:t>
            </a:r>
          </a:p>
        </p:txBody>
      </p:sp>
      <p:sp>
        <p:nvSpPr>
          <p:cNvPr id="20483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4048A9D-6BF4-466E-B639-6F35CE0C39D7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0485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265363"/>
            <a:ext cx="35909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650" y="2039938"/>
            <a:ext cx="51228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23"/>
          <p:cNvSpPr txBox="1">
            <a:spLocks noChangeArrowheads="1"/>
          </p:cNvSpPr>
          <p:nvPr/>
        </p:nvSpPr>
        <p:spPr bwMode="auto">
          <a:xfrm>
            <a:off x="939800" y="5376863"/>
            <a:ext cx="284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Two Trees 5.5 w LASER</a:t>
            </a:r>
          </a:p>
        </p:txBody>
      </p:sp>
      <p:sp>
        <p:nvSpPr>
          <p:cNvPr id="20488" name="TextBox 24"/>
          <p:cNvSpPr txBox="1">
            <a:spLocks noChangeArrowheads="1"/>
          </p:cNvSpPr>
          <p:nvPr/>
        </p:nvSpPr>
        <p:spPr bwMode="auto">
          <a:xfrm>
            <a:off x="7021513" y="5561013"/>
            <a:ext cx="336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Dust/Vent Hood with LASER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Software</a:t>
            </a:r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BDABCBD-50A7-483B-814B-E56B9CAA595D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475" y="1290638"/>
            <a:ext cx="72755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639763" y="2057400"/>
            <a:ext cx="21907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Meiryo UI" pitchFamily="34" charset="-128"/>
              </a:rPr>
              <a:t>Corel Draw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3 colors</a:t>
            </a:r>
          </a:p>
          <a:p>
            <a:r>
              <a:rPr lang="en-US">
                <a:latin typeface="Meiryo UI" pitchFamily="34" charset="-128"/>
              </a:rPr>
              <a:t>   Black – Siding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Red – Cut Lines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Blue – Identify 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          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Software</a:t>
            </a:r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BEAC2A91-1660-4B4D-830D-89CAE8EECA4E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639763" y="2057400"/>
            <a:ext cx="2147887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Meiryo UI" pitchFamily="34" charset="-128"/>
              </a:rPr>
              <a:t>LightBurn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3 colors</a:t>
            </a:r>
          </a:p>
          <a:p>
            <a:r>
              <a:rPr lang="en-US">
                <a:latin typeface="Meiryo UI" pitchFamily="34" charset="-128"/>
              </a:rPr>
              <a:t>   Black – Etch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Red – Cut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Blue – Identify 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             Part</a:t>
            </a:r>
          </a:p>
          <a:p>
            <a:r>
              <a:rPr lang="en-US">
                <a:latin typeface="Meiryo UI" pitchFamily="34" charset="-128"/>
              </a:rPr>
              <a:t>Each color is a 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different etch or 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cut</a:t>
            </a:r>
          </a:p>
          <a:p>
            <a:r>
              <a:rPr lang="en-US">
                <a:latin typeface="Meiryo UI" pitchFamily="34" charset="-128"/>
              </a:rPr>
              <a:t>Blue is ignored</a:t>
            </a:r>
          </a:p>
        </p:txBody>
      </p:sp>
      <p:pic>
        <p:nvPicPr>
          <p:cNvPr id="2458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475" y="1290638"/>
            <a:ext cx="72628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Software</a:t>
            </a:r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40DBA1C-AD21-4B53-A7E6-1967589C2103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639763" y="2057400"/>
            <a:ext cx="26527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+mn-lt"/>
                <a:cs typeface="+mn-cs"/>
              </a:rPr>
              <a:t>LightBurn</a:t>
            </a:r>
            <a:endParaRPr lang="en-US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500" dirty="0">
                <a:latin typeface="+mn-lt"/>
                <a:cs typeface="+mn-cs"/>
              </a:rPr>
              <a:t>Each color represents A different layer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5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500" dirty="0">
                <a:latin typeface="+mn-lt"/>
                <a:cs typeface="+mn-cs"/>
              </a:rPr>
              <a:t>Define speed of LASER head in MM/Sec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5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500" dirty="0">
                <a:latin typeface="+mn-lt"/>
                <a:cs typeface="+mn-cs"/>
              </a:rPr>
              <a:t>Define LASER power in percentage from 0 to 100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5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500" dirty="0">
                <a:latin typeface="+mn-lt"/>
                <a:cs typeface="+mn-cs"/>
              </a:rPr>
              <a:t>Define number of passes</a:t>
            </a:r>
          </a:p>
        </p:txBody>
      </p:sp>
      <p:pic>
        <p:nvPicPr>
          <p:cNvPr id="2663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475" y="1290638"/>
            <a:ext cx="7262813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Equipment &amp; Software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Cutting Material</a:t>
            </a:r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702AE853-93D1-4C95-801F-A19422D8F770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639763" y="2057400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Meiryo UI" pitchFamily="34" charset="-128"/>
              </a:rPr>
              <a:t>1/32 Basswood</a:t>
            </a:r>
          </a:p>
        </p:txBody>
      </p:sp>
      <p:pic>
        <p:nvPicPr>
          <p:cNvPr id="2867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3713" y="1993900"/>
            <a:ext cx="64039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Testing and Cutting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Test #1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36D676BD-C6A5-406E-8F07-2D3B7321D1F2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97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4888" y="1103313"/>
            <a:ext cx="733425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9"/>
          <p:cNvSpPr txBox="1">
            <a:spLocks noChangeArrowheads="1"/>
          </p:cNvSpPr>
          <p:nvPr/>
        </p:nvSpPr>
        <p:spPr bwMode="auto">
          <a:xfrm>
            <a:off x="539750" y="2370138"/>
            <a:ext cx="2573338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1/16” Basswood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Etch outlines only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Determine opening</a:t>
            </a:r>
          </a:p>
          <a:p>
            <a:r>
              <a:rPr lang="en-US">
                <a:latin typeface="Meiryo UI" pitchFamily="34" charset="-128"/>
              </a:rPr>
              <a:t>Sizes after etch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Openings based on </a:t>
            </a:r>
          </a:p>
          <a:p>
            <a:r>
              <a:rPr lang="en-US">
                <a:latin typeface="Meiryo UI" pitchFamily="34" charset="-128"/>
              </a:rPr>
              <a:t>Techy windows and</a:t>
            </a:r>
          </a:p>
          <a:p>
            <a:r>
              <a:rPr lang="en-US">
                <a:latin typeface="Meiryo UI" pitchFamily="34" charset="-128"/>
              </a:rPr>
              <a:t>Doors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Adjust Corel Drawing</a:t>
            </a:r>
          </a:p>
          <a:p>
            <a:r>
              <a:rPr lang="en-US">
                <a:latin typeface="Meiryo UI" pitchFamily="34" charset="-128"/>
              </a:rPr>
              <a:t>Dimensions and note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22250"/>
            <a:ext cx="5057775" cy="673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Testing and Cutting</a:t>
            </a:r>
          </a:p>
        </p:txBody>
      </p:sp>
      <p:sp>
        <p:nvSpPr>
          <p:cNvPr id="9" name="Content Placeholder 8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1011238" y="1481138"/>
            <a:ext cx="4727575" cy="465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Test #2</a:t>
            </a: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cs typeface="Arial" charset="0"/>
              </a:rPr>
              <a:t>LASER Etch and Cut a Building Model</a:t>
            </a:r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49A1514F-5A1B-4427-B013-93F0497D22F7}" type="slidenum"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pPr>
                <a:defRPr/>
              </a:pPr>
              <a:t>9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0725" name="TextBox 9"/>
          <p:cNvSpPr txBox="1">
            <a:spLocks noChangeArrowheads="1"/>
          </p:cNvSpPr>
          <p:nvPr/>
        </p:nvSpPr>
        <p:spPr bwMode="auto">
          <a:xfrm>
            <a:off x="539750" y="2370138"/>
            <a:ext cx="25431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Meiryo UI" pitchFamily="34" charset="-128"/>
              </a:rPr>
              <a:t>1/32” Basswood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Etch everything but</a:t>
            </a:r>
          </a:p>
          <a:p>
            <a:r>
              <a:rPr lang="en-US">
                <a:latin typeface="Meiryo UI" pitchFamily="34" charset="-128"/>
              </a:rPr>
              <a:t>did not cut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Determine clapboard</a:t>
            </a:r>
          </a:p>
          <a:p>
            <a:r>
              <a:rPr lang="en-US">
                <a:latin typeface="Meiryo UI" pitchFamily="34" charset="-128"/>
              </a:rPr>
              <a:t>dimensions and</a:t>
            </a:r>
          </a:p>
          <a:p>
            <a:r>
              <a:rPr lang="en-US">
                <a:latin typeface="Meiryo UI" pitchFamily="34" charset="-128"/>
              </a:rPr>
              <a:t>Look</a:t>
            </a:r>
          </a:p>
          <a:p>
            <a:endParaRPr lang="en-US">
              <a:latin typeface="Meiryo UI" pitchFamily="34" charset="-128"/>
            </a:endParaRPr>
          </a:p>
          <a:p>
            <a:r>
              <a:rPr lang="en-US">
                <a:latin typeface="Meiryo UI" pitchFamily="34" charset="-128"/>
              </a:rPr>
              <a:t>Mark etch and cut</a:t>
            </a:r>
            <a:br>
              <a:rPr lang="en-US">
                <a:latin typeface="Meiryo UI" pitchFamily="34" charset="-128"/>
              </a:rPr>
            </a:br>
            <a:r>
              <a:rPr lang="en-US">
                <a:latin typeface="Meiryo UI" pitchFamily="34" charset="-128"/>
              </a:rPr>
              <a:t>info on board</a:t>
            </a:r>
          </a:p>
          <a:p>
            <a:endParaRPr lang="en-US">
              <a:latin typeface="Meiryo UI" pitchFamily="34" charset="-128"/>
            </a:endParaRPr>
          </a:p>
        </p:txBody>
      </p:sp>
      <p:pic>
        <p:nvPicPr>
          <p:cNvPr id="3072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4888" y="1103313"/>
            <a:ext cx="733425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riyo_Win32_JC_SL_v2.potx" id="{77663EF8-81AF-4A53-AD14-18F5794291B2}" vid="{1972F907-976D-4EFE-B456-F83CC7D3E4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Meriyo design</Template>
  <TotalTime>203</TotalTime>
  <Words>593</Words>
  <Application>Microsoft Office PowerPoint</Application>
  <PresentationFormat>Custom</PresentationFormat>
  <Paragraphs>203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Meiryo UI</vt:lpstr>
      <vt:lpstr>Arial</vt:lpstr>
      <vt:lpstr>Calibri</vt:lpstr>
      <vt:lpstr>Meiryo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MeiryoVTI</vt:lpstr>
      <vt:lpstr>LASER Etch and Cut a Building Model</vt:lpstr>
      <vt:lpstr>Equipment &amp; Software</vt:lpstr>
      <vt:lpstr>Equipment &amp; Software</vt:lpstr>
      <vt:lpstr>Equipment &amp; Software</vt:lpstr>
      <vt:lpstr>Equipment &amp; Software</vt:lpstr>
      <vt:lpstr>Equipment &amp; Software</vt:lpstr>
      <vt:lpstr>Equipment &amp; Software</vt:lpstr>
      <vt:lpstr>Testing and Cutting</vt:lpstr>
      <vt:lpstr>Testing and Cutting</vt:lpstr>
      <vt:lpstr>Testing and Cutting</vt:lpstr>
      <vt:lpstr>Painting</vt:lpstr>
      <vt:lpstr>Painting</vt:lpstr>
      <vt:lpstr>Assembly</vt:lpstr>
      <vt:lpstr>Assembly</vt:lpstr>
      <vt:lpstr>All Finished</vt:lpstr>
      <vt:lpstr>Lessons Learned</vt:lpstr>
      <vt:lpstr>Questions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Etch and Cut a Building Model</dc:title>
  <dc:creator>Ken Mattern</dc:creator>
  <cp:lastModifiedBy>Carlton</cp:lastModifiedBy>
  <cp:revision>10</cp:revision>
  <dcterms:created xsi:type="dcterms:W3CDTF">2024-08-23T17:12:26Z</dcterms:created>
  <dcterms:modified xsi:type="dcterms:W3CDTF">2024-09-13T16:34:23Z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Status">
    <vt:lpwstr>Not started</vt:lpwstr>
  </property>
  <property fmtid="{D5CDD505-2E9C-101B-9397-08002B2CF9AE}" pid="4" name="_ip_UnifiedCompliancePolicyUIAction">
    <vt:lpwstr/>
  </property>
  <property fmtid="{D5CDD505-2E9C-101B-9397-08002B2CF9AE}" pid="5" name="Image">
    <vt:lpwstr/>
  </property>
  <property fmtid="{D5CDD505-2E9C-101B-9397-08002B2CF9AE}" pid="6" name="_ip_UnifiedCompliancePolicyProperties">
    <vt:lpwstr/>
  </property>
  <property fmtid="{D5CDD505-2E9C-101B-9397-08002B2CF9AE}" pid="7" name="ImageTagsTaxHTField">
    <vt:lpwstr/>
  </property>
  <property fmtid="{D5CDD505-2E9C-101B-9397-08002B2CF9AE}" pid="8" name="TaxCatchAll">
    <vt:lpwstr/>
  </property>
  <property fmtid="{D5CDD505-2E9C-101B-9397-08002B2CF9AE}" pid="9" name="MediaServiceKeyPoints">
    <vt:lpwstr/>
  </property>
</Properties>
</file>